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13" r:id="rId3"/>
    <p:sldId id="306" r:id="rId4"/>
    <p:sldId id="310" r:id="rId5"/>
    <p:sldId id="298" r:id="rId6"/>
    <p:sldId id="257" r:id="rId7"/>
    <p:sldId id="312" r:id="rId8"/>
    <p:sldId id="299" r:id="rId9"/>
    <p:sldId id="311" r:id="rId10"/>
    <p:sldId id="307" r:id="rId11"/>
    <p:sldId id="304" r:id="rId12"/>
    <p:sldId id="308" r:id="rId13"/>
    <p:sldId id="30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/>
    <p:restoredTop sz="93553"/>
  </p:normalViewPr>
  <p:slideViewPr>
    <p:cSldViewPr snapToGrid="0" snapToObjects="1">
      <p:cViewPr varScale="1">
        <p:scale>
          <a:sx n="63" d="100"/>
          <a:sy n="63" d="100"/>
        </p:scale>
        <p:origin x="13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F7DE5-BB25-664E-9DE4-B62706F2CFE5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2BF70-5EC6-C54D-8C93-C820D84EA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23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BF70-5EC6-C54D-8C93-C820D84EAA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10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800" dirty="0"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1800" dirty="0"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u="none" strike="noStrike" dirty="0">
                <a:solidFill>
                  <a:srgbClr val="0000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2BF70-5EC6-C54D-8C93-C820D84EAA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6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2BF70-5EC6-C54D-8C93-C820D84EAA3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95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2BF70-5EC6-C54D-8C93-C820D84EAA3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79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BF70-5EC6-C54D-8C93-C820D84EAA3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63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BF70-5EC6-C54D-8C93-C820D84EAA3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93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BF70-5EC6-C54D-8C93-C820D84EAA3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07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0C2545A-309D-B446-911A-0F705C87BDE9}" type="datetime1">
              <a:rPr lang="fr-FR" smtClean="0"/>
              <a:t>15/12/2022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Université Clermont Auvergne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5053-CE7E-E840-81D4-20D8317FCC95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A780-985B-EF46-B0E1-CA7AFEEFB66D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64F-28AF-1D46-9949-6287E98DF186}" type="datetime1">
              <a:rPr lang="fr-FR" smtClean="0"/>
              <a:t>15/12/2022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9C6DA0-7ED4-5F44-8399-C5BBBCCE1323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Université Clermont Auvergne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E674-EE14-8945-B469-441E42E9C4BF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7F64-A60A-DB45-B95B-9B44F2CE5207}" type="datetime1">
              <a:rPr lang="fr-FR" smtClean="0"/>
              <a:t>15/12/2022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3DE6-7553-A549-90D8-AE0A27BDCD64}" type="datetime1">
              <a:rPr lang="fr-FR" smtClean="0"/>
              <a:t>15/12/2022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151C-397A-A348-95A7-480042CAB683}" type="datetime1">
              <a:rPr lang="fr-FR" smtClean="0"/>
              <a:t>15/12/2022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4F90-D0BB-5C49-A65F-68CB72B94E3D}" type="datetime1">
              <a:rPr lang="fr-FR" smtClean="0"/>
              <a:t>15/12/2022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Université Clermont Auvergne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08D9A3-16F9-7D49-AEC2-55E9FAD8AC02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Université Clermont Auvergne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78FE64-F530-B94A-9529-B1068D0B4D5C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Université Clermont Auvergne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8C73AD-137A-9647-9F70-5EFC10D6672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MSIPCMContentMarking" descr="{&quot;HashCode&quot;:-1040214455,&quot;Placement&quot;:&quot;Header&quot;,&quot;Top&quot;:0.0,&quot;Left&quot;:900.4693,&quot;SlideWidth&quot;:960,&quot;SlideHeight&quot;:540}">
            <a:extLst>
              <a:ext uri="{FF2B5EF4-FFF2-40B4-BE49-F238E27FC236}">
                <a16:creationId xmlns:a16="http://schemas.microsoft.com/office/drawing/2014/main" id="{CE67518D-3F40-3EA0-FD5D-47D72C110B83}"/>
              </a:ext>
            </a:extLst>
          </p:cNvPr>
          <p:cNvSpPr txBox="1"/>
          <p:nvPr userDrawn="1"/>
        </p:nvSpPr>
        <p:spPr>
          <a:xfrm>
            <a:off x="11435960" y="0"/>
            <a:ext cx="756040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[OFFICIAL]</a:t>
            </a:r>
          </a:p>
        </p:txBody>
      </p:sp>
    </p:spTree>
    <p:extLst>
      <p:ext uri="{BB962C8B-B14F-4D97-AF65-F5344CB8AC3E}">
        <p14:creationId xmlns:p14="http://schemas.microsoft.com/office/powerpoint/2010/main" val="101538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DIDEROT ET LA RUSSIE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Josiane </a:t>
            </a:r>
            <a:r>
              <a:rPr lang="fr-FR" dirty="0" err="1"/>
              <a:t>Guitard</a:t>
            </a:r>
            <a:r>
              <a:rPr lang="fr-FR" dirty="0"/>
              <a:t>-Morel, laboratoire CELIS, Université Clermont-Auvergne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94959" y="1285987"/>
            <a:ext cx="182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06/12/22</a:t>
            </a:r>
          </a:p>
          <a:p>
            <a:pPr algn="ctr"/>
            <a:r>
              <a:rPr lang="fr-FR" b="1" dirty="0"/>
              <a:t>Conférence ITL</a:t>
            </a:r>
          </a:p>
        </p:txBody>
      </p:sp>
    </p:spTree>
    <p:extLst>
      <p:ext uri="{BB962C8B-B14F-4D97-AF65-F5344CB8AC3E}">
        <p14:creationId xmlns:p14="http://schemas.microsoft.com/office/powerpoint/2010/main" val="3280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77516" y="236251"/>
            <a:ext cx="12769516" cy="1371600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00B0F0"/>
                </a:solidFill>
              </a:rPr>
              <a:t>Deuxième partie</a:t>
            </a:r>
            <a:br>
              <a:rPr lang="fr-FR" sz="3600" b="1" dirty="0">
                <a:solidFill>
                  <a:srgbClr val="00B0F0"/>
                </a:solidFill>
              </a:rPr>
            </a:br>
            <a:r>
              <a:rPr lang="fr-FR" sz="3600" b="1" dirty="0">
                <a:solidFill>
                  <a:srgbClr val="00B0F0"/>
                </a:solidFill>
              </a:rPr>
              <a:t>Les grands sujets de discussion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10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1B2029-D6C5-3E4E-A3EB-0134BFF42F86}"/>
              </a:ext>
            </a:extLst>
          </p:cNvPr>
          <p:cNvSpPr txBox="1"/>
          <p:nvPr/>
        </p:nvSpPr>
        <p:spPr>
          <a:xfrm>
            <a:off x="737937" y="1607851"/>
            <a:ext cx="11454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fr-FR" sz="2800" b="1" dirty="0"/>
              <a:t>La valeur de la libre concurrence dans le commerce et le gouvernement </a:t>
            </a:r>
          </a:p>
          <a:p>
            <a:pPr marL="514350" indent="-514350" algn="just">
              <a:buAutoNum type="arabicPeriod"/>
            </a:pPr>
            <a:r>
              <a:rPr lang="fr-FR" sz="2800" b="1" dirty="0"/>
              <a:t>La nécessité de régler la succession au trône russe </a:t>
            </a:r>
          </a:p>
          <a:p>
            <a:pPr marL="514350" indent="-514350" algn="just">
              <a:buAutoNum type="arabicPeriod"/>
            </a:pPr>
            <a:r>
              <a:rPr lang="fr-FR" sz="2800" b="1" dirty="0"/>
              <a:t>La commission législative </a:t>
            </a:r>
          </a:p>
          <a:p>
            <a:pPr marL="514350" indent="-514350" algn="just">
              <a:buAutoNum type="arabicPeriod"/>
            </a:pPr>
            <a:r>
              <a:rPr lang="fr-FR" sz="2800" b="1" dirty="0"/>
              <a:t>L’éducation publique </a:t>
            </a:r>
          </a:p>
          <a:p>
            <a:pPr marL="514350" indent="-514350" algn="just">
              <a:buAutoNum type="arabicPeriod"/>
            </a:pPr>
            <a:r>
              <a:rPr lang="fr-FR" sz="2800" b="1" dirty="0"/>
              <a:t>le divorce </a:t>
            </a:r>
          </a:p>
          <a:p>
            <a:pPr marL="514350" indent="-514350" algn="just">
              <a:buAutoNum type="arabicPeriod"/>
            </a:pPr>
            <a:r>
              <a:rPr lang="fr-FR" sz="2800" b="1" dirty="0"/>
              <a:t>Le luxe</a:t>
            </a:r>
          </a:p>
          <a:p>
            <a:pPr marL="514350" indent="-514350" algn="just">
              <a:buAutoNum type="arabicPeriod"/>
            </a:pPr>
            <a:r>
              <a:rPr lang="fr-FR" sz="2800" b="1" dirty="0"/>
              <a:t>Les académies</a:t>
            </a:r>
          </a:p>
          <a:p>
            <a:pPr marL="514350" indent="-514350" algn="just">
              <a:buAutoNum type="arabicPeriod"/>
            </a:pPr>
            <a:r>
              <a:rPr lang="fr-FR" sz="2800" b="1" dirty="0"/>
              <a:t>La littérature</a:t>
            </a:r>
          </a:p>
          <a:p>
            <a:pPr algn="just"/>
            <a:r>
              <a:rPr lang="fr-FR" sz="2800" b="1" dirty="0"/>
              <a:t>		politique, économie, société, justice et législation</a:t>
            </a: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C7274DA4-53BB-4A99-EE18-8F8222F03D05}"/>
              </a:ext>
            </a:extLst>
          </p:cNvPr>
          <p:cNvSpPr/>
          <p:nvPr/>
        </p:nvSpPr>
        <p:spPr>
          <a:xfrm>
            <a:off x="444549" y="5576569"/>
            <a:ext cx="1309816" cy="43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5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53D0F-05C6-DD43-99A3-F18B97AF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br>
              <a:rPr lang="fr-FR" sz="2600" b="1" dirty="0"/>
            </a:br>
            <a:r>
              <a:rPr lang="fr-FR" sz="2600" b="1" dirty="0"/>
              <a:t>Troisième partie </a:t>
            </a:r>
            <a:br>
              <a:rPr lang="fr-FR" sz="2600" b="1" dirty="0"/>
            </a:br>
            <a:r>
              <a:rPr lang="fr-FR" sz="2600" b="1" dirty="0"/>
              <a:t>L’accueil réservé à Diderot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" name="Image 6" descr="Une image contenant extérieur, ciel, arbre, route&#10;&#10;Description générée automatiquement">
            <a:extLst>
              <a:ext uri="{FF2B5EF4-FFF2-40B4-BE49-F238E27FC236}">
                <a16:creationId xmlns:a16="http://schemas.microsoft.com/office/drawing/2014/main" id="{EFDA6E67-6D1E-EFF4-B3F5-F918FD3A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0" r="21209" b="-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D4103-C781-394F-9401-FB5864B5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 lnSpcReduction="10000"/>
          </a:bodyPr>
          <a:lstStyle/>
          <a:p>
            <a:pPr algn="just" hangingPunct="0"/>
            <a:r>
              <a:rPr lang="fr-FR" b="1" dirty="0"/>
              <a:t>Si Diderot a peu d’occasions de voyager en Russie, ses activités à Saint-Pétersbourg ne se limitent pas aux séances quotidiennes avec l’impératrice. </a:t>
            </a:r>
          </a:p>
          <a:p>
            <a:pPr algn="just" hangingPunct="0"/>
            <a:r>
              <a:rPr lang="fr-FR" b="1" dirty="0"/>
              <a:t>Diderot profite de son séjour à la cour pour visiter l’institut de </a:t>
            </a:r>
            <a:r>
              <a:rPr lang="fr-FR" b="1" dirty="0" err="1"/>
              <a:t>Smolniy</a:t>
            </a:r>
            <a:r>
              <a:rPr lang="fr-FR" b="1" dirty="0"/>
              <a:t>, créé par Catherine II pour les filles de la noblesse. </a:t>
            </a:r>
          </a:p>
          <a:p>
            <a:pPr algn="just" hangingPunct="0"/>
            <a:r>
              <a:rPr lang="fr-FR" b="1" dirty="0"/>
              <a:t>Le philosophe est profondément impressionné par le théâtre français amateur qu’il y découvre.</a:t>
            </a:r>
          </a:p>
          <a:p>
            <a:pPr fontAlgn="base"/>
            <a:endParaRPr lang="fr-FR" dirty="0"/>
          </a:p>
          <a:p>
            <a:pPr fontAlgn="base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3F3D4-B803-3C44-B83E-6C96636E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3589" y="6266135"/>
            <a:ext cx="475488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dirty="0"/>
              <a:t>Université Clermont Auvergne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ADD77-F982-C345-BEEF-7F228031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8C73AD-137A-9647-9F70-5EFC10D6672F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8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53D0F-05C6-DD43-99A3-F18B97AF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6815"/>
            <a:ext cx="10492596" cy="1617379"/>
          </a:xfrm>
        </p:spPr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chemeClr val="tx1"/>
                </a:solidFill>
              </a:rPr>
              <a:t>Conclusion</a:t>
            </a:r>
            <a:endParaRPr lang="fr-FR" sz="54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D4103-C781-394F-9401-FB5864B5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620253"/>
            <a:ext cx="11673840" cy="5407552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>
                <a:effectLst/>
                <a:latin typeface="TimesNewRomanPSMT"/>
              </a:rPr>
              <a:t>Les relations entre Catherine II et Diderot sont anciennes. Elles remontent au premier temps de l’</a:t>
            </a:r>
            <a:r>
              <a:rPr lang="fr-FR" sz="2400" b="1" i="1" dirty="0">
                <a:effectLst/>
                <a:latin typeface="TimesNewRomanPS"/>
              </a:rPr>
              <a:t>Encyclopédie </a:t>
            </a:r>
            <a:r>
              <a:rPr lang="fr-FR" sz="2400" b="1" dirty="0">
                <a:effectLst/>
                <a:latin typeface="TimesNewRomanPSMT"/>
              </a:rPr>
              <a:t>et accompagnent l’aventure difficile de la grande entreprise. Le soutien indéfectible de Catherine au philosophe persécuté explique les raisons pour lesquelles Diderot finalement se rendra en Russie. </a:t>
            </a:r>
          </a:p>
          <a:p>
            <a:pPr algn="just"/>
            <a:r>
              <a:rPr lang="fr-FR" sz="2400" b="1" dirty="0">
                <a:effectLst/>
                <a:latin typeface="TimesNewRomanPSMT"/>
              </a:rPr>
              <a:t>Diderot : « La plus grande femme qui se fût encore assise sur un trône. » </a:t>
            </a:r>
            <a:endParaRPr lang="fr-FR" sz="2400" b="1" dirty="0">
              <a:effectLst/>
            </a:endParaRPr>
          </a:p>
          <a:p>
            <a:pPr algn="just"/>
            <a:r>
              <a:rPr lang="fr-FR" sz="2400" b="1" dirty="0">
                <a:effectLst/>
                <a:latin typeface="TimesNewRomanPSMT"/>
              </a:rPr>
              <a:t>Les entretiens de Diderot avec la tsarine ont connu très vite une grande renommée en Europe et ont </a:t>
            </a:r>
            <a:r>
              <a:rPr lang="fr-FR" sz="2400" b="1" dirty="0">
                <a:latin typeface="TimesNewRomanPSMT"/>
              </a:rPr>
              <a:t>été </a:t>
            </a:r>
            <a:r>
              <a:rPr lang="fr-FR" sz="2400" b="1" dirty="0">
                <a:effectLst/>
                <a:latin typeface="TimesNewRomanPSMT"/>
              </a:rPr>
              <a:t>considérées comme un événement extraordinaire. </a:t>
            </a:r>
            <a:endParaRPr lang="fr-FR" sz="2400" b="1" dirty="0">
              <a:effectLst/>
            </a:endParaRPr>
          </a:p>
          <a:p>
            <a:pPr algn="just"/>
            <a:r>
              <a:rPr lang="fr-FR" sz="2400" b="1" dirty="0">
                <a:effectLst/>
                <a:latin typeface="TimesNewRomanPSMT"/>
              </a:rPr>
              <a:t>Dans </a:t>
            </a:r>
            <a:r>
              <a:rPr lang="fr-FR" sz="2400" b="1" i="1" dirty="0">
                <a:effectLst/>
                <a:latin typeface="TimesNewRomanPS"/>
              </a:rPr>
              <a:t>La Civilisation de l’Europe des Lumières </a:t>
            </a:r>
            <a:r>
              <a:rPr lang="fr-FR" sz="2400" b="1" dirty="0">
                <a:effectLst/>
                <a:latin typeface="TimesNewRomanPSMT"/>
              </a:rPr>
              <a:t>(p. 127 et suivantes), Pierre Chaunu, historien,  rappelle que la Russie était alors en situation de rattrapage et ne pouvait brûler les étapes puisqu’il fallait d’abord former une Élite. À terme, l’entrée des Lumières en Russie donnera naissance aux grands scientifiques du XIX</a:t>
            </a:r>
            <a:r>
              <a:rPr lang="fr-FR" sz="2400" b="1" baseline="30000" dirty="0">
                <a:effectLst/>
                <a:latin typeface="TimesNewRomanPSMT"/>
              </a:rPr>
              <a:t>e</a:t>
            </a:r>
            <a:r>
              <a:rPr lang="fr-FR" sz="2400" b="1" dirty="0">
                <a:effectLst/>
                <a:latin typeface="TimesNewRomanPSMT"/>
              </a:rPr>
              <a:t> siècle. </a:t>
            </a:r>
            <a:endParaRPr lang="fr-FR" sz="2400" b="1" dirty="0">
              <a:effectLst/>
            </a:endParaRPr>
          </a:p>
          <a:p>
            <a:endParaRPr lang="fr-FR" sz="2400" dirty="0">
              <a:effectLst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3F3D4-B803-3C44-B83E-6C96636E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ADD77-F982-C345-BEEF-7F228031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1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C53D0F-05C6-DD43-99A3-F18B97AF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5" y="1274871"/>
            <a:ext cx="9673306" cy="1119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br>
              <a:rPr lang="en-US" sz="4000" u="sng" cap="all" spc="-100" dirty="0"/>
            </a:br>
            <a:r>
              <a:rPr lang="en-US" sz="4000" u="sng" cap="all" spc="-100" dirty="0"/>
              <a:t>Janvier 2023</a:t>
            </a:r>
            <a:endParaRPr lang="en-US" sz="4000" cap="all" spc="-1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57870A-B457-406C-83E4-F91CA5DD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41" y="2428729"/>
            <a:ext cx="10320118" cy="3323133"/>
          </a:xfrm>
        </p:spPr>
        <p:txBody>
          <a:bodyPr vert="horz" lIns="91440" tIns="45720" rIns="91440" bIns="45720" rtlCol="0">
            <a:noAutofit/>
          </a:bodyPr>
          <a:lstStyle/>
          <a:p>
            <a:pPr marL="742950" indent="-74295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3600" b="1" i="1" spc="80" dirty="0"/>
              <a:t>Valentin </a:t>
            </a:r>
            <a:r>
              <a:rPr lang="en-US" sz="3600" b="1" i="1" spc="80" dirty="0" err="1"/>
              <a:t>Jamerey</a:t>
            </a:r>
            <a:r>
              <a:rPr lang="en-US" sz="3600" b="1" i="1" spc="80" dirty="0"/>
              <a:t>-Duval…</a:t>
            </a:r>
          </a:p>
          <a:p>
            <a:pPr marL="742950" indent="-742950" algn="just">
              <a:spcBef>
                <a:spcPts val="0"/>
              </a:spcBef>
              <a:spcAft>
                <a:spcPts val="600"/>
              </a:spcAft>
              <a:buFont typeface="Garamond" pitchFamily="18" charset="0"/>
              <a:buAutoNum type="arabicPeriod"/>
            </a:pPr>
            <a:r>
              <a:rPr lang="en-US" sz="3600" b="1" spc="80" dirty="0"/>
              <a:t>Montesquieu : un </a:t>
            </a:r>
            <a:r>
              <a:rPr lang="en-US" sz="3600" b="1" spc="80" dirty="0" err="1"/>
              <a:t>écrivain</a:t>
            </a:r>
            <a:r>
              <a:rPr lang="en-US" sz="3600" b="1" spc="80" dirty="0"/>
              <a:t> des </a:t>
            </a:r>
            <a:r>
              <a:rPr lang="en-US" sz="3600" b="1" spc="80" dirty="0" err="1"/>
              <a:t>Lumières</a:t>
            </a:r>
            <a:endParaRPr lang="en-US" sz="3600" b="1" spc="80" dirty="0"/>
          </a:p>
          <a:p>
            <a:pPr marL="742950" indent="-74295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3600" b="1" spc="80" dirty="0"/>
          </a:p>
          <a:p>
            <a:pPr marL="742950" indent="-74295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400" b="1" spc="80" dirty="0"/>
          </a:p>
          <a:p>
            <a:pPr marL="742950" indent="-74295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400" b="1" spc="80" dirty="0"/>
          </a:p>
          <a:p>
            <a:pPr marL="742950" indent="-74295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400" b="1" spc="80" dirty="0"/>
          </a:p>
          <a:p>
            <a:pPr marL="742950" indent="-74295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400" b="1" spc="80" dirty="0"/>
          </a:p>
          <a:p>
            <a:pPr marL="742950" indent="-74295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400" b="1" spc="8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3F3D4-B803-3C44-B83E-6C96636E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0204" y="5765489"/>
            <a:ext cx="590550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Josiane MOREL Université Clermont Auvergne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CADD77-F982-C345-BEEF-7F228031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6939" y="5526028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778C73AD-137A-9647-9F70-5EFC10D6672F}" type="slidenum"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7477F4-448A-5250-5CD5-4B5775758035}"/>
              </a:ext>
            </a:extLst>
          </p:cNvPr>
          <p:cNvSpPr txBox="1"/>
          <p:nvPr/>
        </p:nvSpPr>
        <p:spPr>
          <a:xfrm>
            <a:off x="5140102" y="673844"/>
            <a:ext cx="185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CONFÉRENCES</a:t>
            </a:r>
          </a:p>
          <a:p>
            <a:pPr algn="ctr"/>
            <a:r>
              <a:rPr lang="fr-FR" b="1" dirty="0"/>
              <a:t>ITL</a:t>
            </a:r>
          </a:p>
        </p:txBody>
      </p:sp>
    </p:spTree>
    <p:extLst>
      <p:ext uri="{BB962C8B-B14F-4D97-AF65-F5344CB8AC3E}">
        <p14:creationId xmlns:p14="http://schemas.microsoft.com/office/powerpoint/2010/main" val="14347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FBCFE-B234-C211-E4C5-B13088B3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Réponses aux questions soulevées par la conférence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028957-9AEB-A8D2-668D-0420A26F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905000"/>
            <a:ext cx="11092543" cy="4484914"/>
          </a:xfrm>
        </p:spPr>
        <p:txBody>
          <a:bodyPr>
            <a:normAutofit/>
          </a:bodyPr>
          <a:lstStyle/>
          <a:p>
            <a:pPr algn="l"/>
            <a:r>
              <a:rPr lang="fr-FR" b="1" u="sng" dirty="0">
                <a:solidFill>
                  <a:srgbClr val="000099"/>
                </a:solidFill>
                <a:latin typeface="Comic Sans MS" panose="030F0902030302020204" pitchFamily="66" charset="0"/>
              </a:rPr>
              <a:t>Q</a:t>
            </a:r>
            <a:r>
              <a:rPr lang="fr-FR" b="1" i="0" u="sng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uestion sur les œuvres d'art envoyées par Diderot à Catherine II</a:t>
            </a:r>
          </a:p>
          <a:p>
            <a:pPr algn="just"/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1- Ce sont environ quatre cents tableaux que Diderot a fait acheter à Catherine II et qui sont aujourd'hui exposés au musée de l'Ermitage (orthographié avec ou sans "H") de St-Pétersbourg dont des œuvres majeures comme </a:t>
            </a:r>
            <a:r>
              <a:rPr lang="fr-FR" sz="1800" b="0" i="1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La Sainte Famille </a:t>
            </a:r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de Raphaël ou </a:t>
            </a:r>
            <a:r>
              <a:rPr lang="fr-FR" sz="1800" b="0" i="1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Judith</a:t>
            </a:r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 de Giorgione, sans oublier </a:t>
            </a:r>
            <a:r>
              <a:rPr lang="fr-FR" sz="1800" b="0" i="1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L'Enfant Gâté d</a:t>
            </a:r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e Greuze ou encore</a:t>
            </a:r>
            <a:r>
              <a:rPr lang="fr-FR" sz="1800" b="0" i="1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 Esther devant </a:t>
            </a:r>
            <a:r>
              <a:rPr lang="fr-FR" sz="1800" b="0" i="1" u="none" strike="noStrike" dirty="0" err="1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Assuréus</a:t>
            </a:r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 de Poussin. </a:t>
            </a:r>
            <a:endParaRPr lang="fr-FR" b="0" i="0" u="none" strike="noStrike" dirty="0">
              <a:solidFill>
                <a:srgbClr val="000099"/>
              </a:solidFill>
              <a:effectLst/>
              <a:latin typeface="Comic Sans MS" panose="030F0902030302020204" pitchFamily="66" charset="0"/>
            </a:endParaRPr>
          </a:p>
          <a:p>
            <a:pPr algn="l"/>
            <a:r>
              <a:rPr lang="fr-FR" sz="1800" b="1" i="0" u="sng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Question sur « </a:t>
            </a:r>
            <a:r>
              <a:rPr lang="fr-FR" sz="1800" b="1" i="1" u="sng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la bibliothèque </a:t>
            </a:r>
            <a:r>
              <a:rPr lang="fr-FR" sz="1800" b="1" i="0" u="sng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» de Diderot</a:t>
            </a:r>
            <a:endParaRPr lang="fr-FR" dirty="0">
              <a:solidFill>
                <a:srgbClr val="000099"/>
              </a:solidFill>
              <a:latin typeface="Comic Sans MS" panose="030F0902030302020204" pitchFamily="66" charset="0"/>
            </a:endParaRPr>
          </a:p>
          <a:p>
            <a:pPr algn="just"/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2- C'est à partir de fin 1764 que Diderot vend ses écrits (et certains ouvrages de sa bibliothèque) à Catherine II pour constituer la dot de sa fille Angélique ; mais les transactions financières vont plus loin, car Diderot établit avec Catherine II une vente en viager de l'ensemble de son œuvre - passée, présente et future - </a:t>
            </a:r>
            <a:r>
              <a:rPr lang="fr-FR" sz="1800" b="0" i="1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la bibliothèque</a:t>
            </a:r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 de Diderot. Catherine II verse donc une rente à Diderot,  Diderot qu'elle nomme également bibliothécaire de ses propres ouvrages, mais ces livres resteront, pour la plupart, en France. Certains exemplaires sont parvenus en Russie à la mort de Diderot, conformément au contrat viager, mais il y a eu beaucoup de pertes.</a:t>
            </a:r>
            <a:endParaRPr lang="fr-FR" b="0" i="0" u="none" strike="noStrike" dirty="0">
              <a:solidFill>
                <a:srgbClr val="000099"/>
              </a:solidFill>
              <a:effectLst/>
              <a:latin typeface="Comic Sans MS" panose="030F0902030302020204" pitchFamily="66" charset="0"/>
            </a:endParaRPr>
          </a:p>
          <a:p>
            <a:pPr algn="l"/>
            <a:r>
              <a:rPr lang="fr-FR" sz="1800" b="0" i="0" u="none" strike="noStrike" dirty="0">
                <a:solidFill>
                  <a:srgbClr val="000099"/>
                </a:solidFill>
                <a:effectLst/>
                <a:latin typeface="Comic Sans MS" panose="030F0902030302020204" pitchFamily="66" charset="0"/>
              </a:rPr>
              <a:t>Catherine II a également acheté l'œuvre complète de Voltaire, elle, bien arrivée jusqu'en Russie.</a:t>
            </a:r>
            <a:endParaRPr lang="fr-FR" b="0" i="0" u="none" strike="noStrike" dirty="0">
              <a:solidFill>
                <a:srgbClr val="000099"/>
              </a:solidFill>
              <a:effectLst/>
              <a:latin typeface="Comic Sans MS" panose="030F0902030302020204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57771-4067-55A2-0E04-6FE1DB65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Clermont Auvergne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F7DC4F-BBF8-BB94-45F5-37B7C56E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1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600" b="1" dirty="0">
                <a:solidFill>
                  <a:srgbClr val="FFFFFF"/>
                </a:solidFill>
              </a:rPr>
            </a:br>
            <a:r>
              <a:rPr lang="en-US" sz="2600" b="1" dirty="0">
                <a:solidFill>
                  <a:srgbClr val="FFFFFF"/>
                </a:solidFill>
              </a:rPr>
              <a:t>PROPOS INTRODUCTIF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40657" y="6242491"/>
            <a:ext cx="521208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Université Clermont Auvergne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97166" y="6242491"/>
            <a:ext cx="14630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778C73AD-137A-9647-9F70-5EFC10D6672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27D5727-30F1-6E43-AD15-1FCAB46E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65" y="463704"/>
            <a:ext cx="8021131" cy="6156551"/>
          </a:xfrm>
        </p:spPr>
        <p:txBody>
          <a:bodyPr>
            <a:normAutofit fontScale="85000" lnSpcReduction="10000"/>
          </a:bodyPr>
          <a:lstStyle/>
          <a:p>
            <a:pPr algn="just"/>
            <a:endParaRPr lang="fr-FR" sz="2800" b="1" dirty="0"/>
          </a:p>
          <a:p>
            <a:pPr algn="just">
              <a:buFontTx/>
              <a:buChar char="-"/>
            </a:pPr>
            <a:r>
              <a:rPr kumimoji="0" lang="fr-FR" altLang="fr-FR" sz="4600" b="1" i="0" u="sng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Le 6 juillet 1762</a:t>
            </a:r>
            <a:r>
              <a:rPr kumimoji="0" lang="fr-FR" altLang="fr-FR" sz="4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, neuf jours exactement après le coup d’état du 28 juin qui l’a mise sur le trône, Catherine II invite Denis Diderot à venir en Russie pour y publier </a:t>
            </a:r>
            <a:r>
              <a:rPr kumimoji="0" lang="fr-FR" altLang="fr-FR" sz="4600" b="0" i="1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L’Encyclopédie</a:t>
            </a:r>
            <a:r>
              <a:rPr kumimoji="0" lang="fr-FR" altLang="fr-FR" sz="46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, qui a été interdite à Paris. </a:t>
            </a:r>
          </a:p>
          <a:p>
            <a:pPr algn="just">
              <a:buFontTx/>
              <a:buChar char="-"/>
            </a:pPr>
            <a:r>
              <a:rPr kumimoji="0" lang="fr-FR" altLang="fr-FR" sz="4600" b="1" i="0" u="sng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Diderot arrive à Saint-Pétersbourg en octobre 1773, où il demeure cinq mois. </a:t>
            </a:r>
            <a:endParaRPr lang="fr-FR" altLang="fr-FR" sz="4600" b="1" u="sng" dirty="0"/>
          </a:p>
          <a:p>
            <a:pPr marL="0" indent="0" algn="just">
              <a:buNone/>
            </a:pPr>
            <a:endParaRPr lang="fr-FR" sz="2800" b="1" dirty="0"/>
          </a:p>
        </p:txBody>
      </p:sp>
      <p:pic>
        <p:nvPicPr>
          <p:cNvPr id="1031" name="Image 1" descr="Une image contenant tissu&#10;&#10;Description générée automatiquement">
            <a:extLst>
              <a:ext uri="{FF2B5EF4-FFF2-40B4-BE49-F238E27FC236}">
                <a16:creationId xmlns:a16="http://schemas.microsoft.com/office/drawing/2014/main" id="{D678A2B2-16DC-A12C-565E-30E49BC0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82" y="2727492"/>
            <a:ext cx="3174127" cy="35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BA93772E-DE13-4564-8CB5-2A8EE70C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1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9228" y="0"/>
            <a:ext cx="5425716" cy="12645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dirty="0"/>
              <a:t>PROPOS INTRODUCTIF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Image 4" descr="Une image contenant bâtiment, ciel, extérieur, brique&#10;&#10;Description générée automatiquement">
            <a:extLst>
              <a:ext uri="{FF2B5EF4-FFF2-40B4-BE49-F238E27FC236}">
                <a16:creationId xmlns:a16="http://schemas.microsoft.com/office/drawing/2014/main" id="{30A63677-9DC4-44B7-D828-45593CEA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8" r="2094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96D29D3-25CD-2F63-1DB0-1F6462A2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709" y="778213"/>
            <a:ext cx="5554298" cy="535758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fr-FR" sz="2400" b="1" i="0" u="sng" strike="noStrike" dirty="0">
                <a:effectLst/>
                <a:latin typeface="futurastdbook"/>
              </a:rPr>
              <a:t>5 octobre 1713-</a:t>
            </a:r>
            <a:r>
              <a:rPr lang="fr-FR" sz="2400" b="1" i="0" strike="noStrike" dirty="0">
                <a:effectLst/>
                <a:latin typeface="futurastdbook"/>
              </a:rPr>
              <a:t> </a:t>
            </a:r>
            <a:r>
              <a:rPr lang="fr-FR" sz="2400" b="1" i="0" u="none" strike="noStrike" dirty="0">
                <a:effectLst/>
                <a:latin typeface="futurastdbook"/>
              </a:rPr>
              <a:t>Naissance de Denis DIDEROT  à Langres.</a:t>
            </a:r>
            <a:endParaRPr lang="fr-FR" sz="2400" b="1" dirty="0">
              <a:latin typeface="futurastdbook"/>
            </a:endParaRPr>
          </a:p>
          <a:p>
            <a:pPr algn="just">
              <a:lnSpc>
                <a:spcPct val="90000"/>
              </a:lnSpc>
            </a:pPr>
            <a:r>
              <a:rPr lang="fr-FR" sz="2400" b="1" i="0" u="sng" strike="noStrike" dirty="0">
                <a:effectLst/>
                <a:latin typeface="futurastdbook"/>
              </a:rPr>
              <a:t>1723 – 1728 </a:t>
            </a:r>
            <a:r>
              <a:rPr lang="fr-FR" sz="2400" b="1" i="0" u="none" strike="noStrike" dirty="0">
                <a:effectLst/>
                <a:latin typeface="futurastdbook"/>
              </a:rPr>
              <a:t>- Études au collège des Jésuites. Denis est un brillant élève.</a:t>
            </a:r>
            <a:endParaRPr lang="fr-FR" sz="2400" b="1" dirty="0">
              <a:latin typeface="futurastdbook"/>
            </a:endParaRPr>
          </a:p>
          <a:p>
            <a:pPr algn="just">
              <a:lnSpc>
                <a:spcPct val="90000"/>
              </a:lnSpc>
            </a:pPr>
            <a:r>
              <a:rPr lang="fr-FR" sz="2400" b="1" i="0" u="sng" strike="noStrike" dirty="0">
                <a:effectLst/>
                <a:latin typeface="futurastdbook"/>
              </a:rPr>
              <a:t>1728 </a:t>
            </a:r>
            <a:r>
              <a:rPr lang="fr-FR" sz="2400" b="1" i="0" u="none" strike="noStrike" dirty="0">
                <a:effectLst/>
                <a:latin typeface="futurastdbook"/>
              </a:rPr>
              <a:t>- Diderot quitte Langres pour Paris où il poursuit ses études et s’installe définitivement. Diderot reste très attaché à sa famille et à son pays natal, qui exerce sur lui une mystérieuse attraction.</a:t>
            </a:r>
            <a:endParaRPr lang="fr-FR" sz="2400" b="1" dirty="0">
              <a:latin typeface="futurastdbook"/>
            </a:endParaRPr>
          </a:p>
          <a:p>
            <a:pPr algn="just">
              <a:lnSpc>
                <a:spcPct val="90000"/>
              </a:lnSpc>
            </a:pPr>
            <a:r>
              <a:rPr lang="fr-FR" sz="2400" b="1" i="0" u="sng" strike="noStrike" dirty="0">
                <a:effectLst/>
                <a:latin typeface="futurastdbook"/>
              </a:rPr>
              <a:t>1781</a:t>
            </a:r>
            <a:r>
              <a:rPr lang="fr-FR" sz="2400" b="1" i="0" u="none" strike="noStrike" dirty="0">
                <a:effectLst/>
                <a:latin typeface="futurastdbook"/>
              </a:rPr>
              <a:t> - Il offre à la Ville de Langres son buste en bronze, modelé par Houdon.</a:t>
            </a:r>
            <a:endParaRPr lang="fr-FR" sz="2400" b="1" dirty="0">
              <a:latin typeface="futurastdbook"/>
            </a:endParaRPr>
          </a:p>
          <a:p>
            <a:pPr algn="just">
              <a:lnSpc>
                <a:spcPct val="90000"/>
              </a:lnSpc>
            </a:pPr>
            <a:r>
              <a:rPr lang="fr-FR" sz="2400" b="1" i="0" u="sng" strike="noStrike" dirty="0">
                <a:effectLst/>
                <a:latin typeface="futurastdbook"/>
              </a:rPr>
              <a:t>31 juillet 1784 </a:t>
            </a:r>
            <a:r>
              <a:rPr lang="fr-FR" sz="2400" b="1" i="0" u="none" strike="noStrike" dirty="0">
                <a:effectLst/>
                <a:latin typeface="futurastdbook"/>
              </a:rPr>
              <a:t>- Mort de Diderot.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778C73AD-137A-9647-9F70-5EFC10D6672F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2CBEF9FB-C6FB-1A61-AB58-7E25A4D3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269" y="6571253"/>
            <a:ext cx="4754880" cy="27432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Université Clermont Auvergne</a:t>
            </a:r>
          </a:p>
        </p:txBody>
      </p:sp>
    </p:spTree>
    <p:extLst>
      <p:ext uri="{BB962C8B-B14F-4D97-AF65-F5344CB8AC3E}">
        <p14:creationId xmlns:p14="http://schemas.microsoft.com/office/powerpoint/2010/main" val="1518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600" b="1" dirty="0">
                <a:solidFill>
                  <a:srgbClr val="FFFFFF"/>
                </a:solidFill>
              </a:rPr>
            </a:br>
            <a:r>
              <a:rPr lang="en-US" sz="2600" b="1" dirty="0">
                <a:solidFill>
                  <a:srgbClr val="FFFFFF"/>
                </a:solidFill>
              </a:rPr>
              <a:t>PROPOS INTRODUCTIF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40657" y="6242491"/>
            <a:ext cx="521208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Université Clermont Auvergne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97166" y="6242491"/>
            <a:ext cx="14630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778C73AD-137A-9647-9F70-5EFC10D6672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4378B48-7428-4F4D-9637-42B2BFBB634A}"/>
              </a:ext>
            </a:extLst>
          </p:cNvPr>
          <p:cNvSpPr txBox="1"/>
          <p:nvPr/>
        </p:nvSpPr>
        <p:spPr>
          <a:xfrm>
            <a:off x="9018673" y="2796988"/>
            <a:ext cx="33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Conférence </a:t>
            </a:r>
          </a:p>
          <a:p>
            <a:r>
              <a:rPr lang="fr-FR" sz="2400" b="1" dirty="0"/>
              <a:t>en trois temps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9DF587-CB5A-4F46-AB7B-638C7DC2B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94" y="0"/>
            <a:ext cx="8243058" cy="6065213"/>
          </a:xfrm>
        </p:spPr>
        <p:txBody>
          <a:bodyPr>
            <a:normAutofit/>
          </a:bodyPr>
          <a:lstStyle/>
          <a:p>
            <a:pPr algn="just"/>
            <a:endParaRPr lang="fr-FR" sz="2800" b="1" dirty="0">
              <a:solidFill>
                <a:srgbClr val="00B0F0"/>
              </a:solidFill>
            </a:endParaRPr>
          </a:p>
          <a:p>
            <a:pPr algn="just"/>
            <a:endParaRPr lang="fr-FR" sz="2800" b="1" dirty="0">
              <a:solidFill>
                <a:srgbClr val="00B0F0"/>
              </a:solidFill>
            </a:endParaRPr>
          </a:p>
          <a:p>
            <a:pPr algn="just"/>
            <a:r>
              <a:rPr lang="fr-FR" sz="2800" b="1" dirty="0">
                <a:solidFill>
                  <a:srgbClr val="00B0F0"/>
                </a:solidFill>
              </a:rPr>
              <a:t>Première partie </a:t>
            </a:r>
          </a:p>
          <a:p>
            <a:pPr algn="just"/>
            <a:r>
              <a:rPr lang="fr-FR" sz="2800" b="1" dirty="0"/>
              <a:t>Les motifs du voyage en Russie, ce long périple</a:t>
            </a:r>
          </a:p>
          <a:p>
            <a:pPr algn="just"/>
            <a:r>
              <a:rPr lang="fr-FR" sz="2800" b="1" dirty="0">
                <a:solidFill>
                  <a:srgbClr val="00B0F0"/>
                </a:solidFill>
              </a:rPr>
              <a:t>Deuxième partie </a:t>
            </a:r>
          </a:p>
          <a:p>
            <a:pPr algn="just" hangingPunct="0"/>
            <a:r>
              <a:rPr lang="fr-FR" sz="2800" b="1" dirty="0"/>
              <a:t>Les liens entre Catherine II de Russie et Denis Diderot</a:t>
            </a:r>
          </a:p>
          <a:p>
            <a:pPr algn="just"/>
            <a:r>
              <a:rPr lang="fr-FR" sz="2800" b="1" dirty="0">
                <a:solidFill>
                  <a:srgbClr val="00B0F0"/>
                </a:solidFill>
              </a:rPr>
              <a:t>Troisième partie </a:t>
            </a:r>
          </a:p>
          <a:p>
            <a:pPr hangingPunct="0"/>
            <a:r>
              <a:rPr lang="fr-FR" sz="2800" b="1" dirty="0"/>
              <a:t>L’accueil singulier de la Russie</a:t>
            </a:r>
          </a:p>
        </p:txBody>
      </p:sp>
    </p:spTree>
    <p:extLst>
      <p:ext uri="{BB962C8B-B14F-4D97-AF65-F5344CB8AC3E}">
        <p14:creationId xmlns:p14="http://schemas.microsoft.com/office/powerpoint/2010/main" val="35869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7543" y="237745"/>
            <a:ext cx="2594335" cy="1076768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1800" b="1" u="sng" dirty="0">
                <a:solidFill>
                  <a:srgbClr val="FFFFFF"/>
                </a:solidFill>
              </a:rPr>
            </a:br>
            <a:br>
              <a:rPr lang="en-US" sz="1800" b="1" u="sng" dirty="0">
                <a:solidFill>
                  <a:srgbClr val="FFFFFF"/>
                </a:solidFill>
              </a:rPr>
            </a:br>
            <a:r>
              <a:rPr lang="en-US" sz="1800" b="1" u="sng" dirty="0">
                <a:solidFill>
                  <a:srgbClr val="FFFFFF"/>
                </a:solidFill>
              </a:rPr>
              <a:t>Première </a:t>
            </a:r>
            <a:r>
              <a:rPr lang="en-US" sz="1800" b="1" u="sng" dirty="0" err="1">
                <a:solidFill>
                  <a:srgbClr val="FFFFFF"/>
                </a:solidFill>
              </a:rPr>
              <a:t>Partie</a:t>
            </a:r>
            <a:r>
              <a:rPr lang="en-US" sz="1800" b="1" u="sng" dirty="0">
                <a:solidFill>
                  <a:srgbClr val="FFFFFF"/>
                </a:solidFill>
              </a:rPr>
              <a:t> </a:t>
            </a:r>
            <a:r>
              <a:rPr lang="fr-FR" sz="1800" b="1" dirty="0">
                <a:solidFill>
                  <a:srgbClr val="FFFFFF"/>
                </a:solidFill>
              </a:rPr>
              <a:t>Pourquoi Diderot part-il en Russie ? Juin 1773</a:t>
            </a:r>
            <a:endParaRPr lang="en-US" sz="1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40657" y="6165491"/>
            <a:ext cx="5212080" cy="27432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Université Clermont Auvergne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55EF2822-149F-5668-F457-CD38DBC6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4" y="587829"/>
            <a:ext cx="8091808" cy="5615714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4B22AB0-9891-8495-7362-A00AAA64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852" y="1433384"/>
            <a:ext cx="3171614" cy="49306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lt-LT" b="1" dirty="0" err="1">
                <a:latin typeface="+mj-lt"/>
              </a:rPr>
              <a:t>Diderot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fait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ses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deux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voyages</a:t>
            </a:r>
            <a:r>
              <a:rPr lang="lt-LT" b="1" dirty="0">
                <a:latin typeface="+mj-lt"/>
              </a:rPr>
              <a:t>, </a:t>
            </a:r>
            <a:r>
              <a:rPr lang="lt-LT" b="1" dirty="0" err="1">
                <a:latin typeface="+mj-lt"/>
              </a:rPr>
              <a:t>aller</a:t>
            </a:r>
            <a:r>
              <a:rPr lang="lt-LT" b="1" dirty="0">
                <a:latin typeface="+mj-lt"/>
              </a:rPr>
              <a:t> et </a:t>
            </a:r>
            <a:r>
              <a:rPr lang="lt-LT" b="1" dirty="0" err="1">
                <a:latin typeface="+mj-lt"/>
              </a:rPr>
              <a:t>retour</a:t>
            </a:r>
            <a:r>
              <a:rPr lang="lt-LT" b="1" dirty="0">
                <a:latin typeface="+mj-lt"/>
              </a:rPr>
              <a:t>, </a:t>
            </a:r>
            <a:r>
              <a:rPr lang="lt-LT" b="1" dirty="0" err="1">
                <a:latin typeface="+mj-lt"/>
              </a:rPr>
              <a:t>par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la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route</a:t>
            </a:r>
            <a:r>
              <a:rPr lang="lt-LT" b="1" dirty="0">
                <a:latin typeface="+mj-lt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lt-LT" b="1" dirty="0" err="1">
                <a:latin typeface="+mj-lt"/>
              </a:rPr>
              <a:t>Parti</a:t>
            </a:r>
            <a:r>
              <a:rPr lang="lt-LT" b="1" dirty="0">
                <a:latin typeface="+mj-lt"/>
              </a:rPr>
              <a:t> de Paris </a:t>
            </a:r>
            <a:r>
              <a:rPr lang="lt-LT" b="1" u="sng" dirty="0" err="1">
                <a:latin typeface="+mj-lt"/>
              </a:rPr>
              <a:t>le</a:t>
            </a:r>
            <a:r>
              <a:rPr lang="lt-LT" b="1" u="sng" dirty="0">
                <a:latin typeface="+mj-lt"/>
              </a:rPr>
              <a:t> 11 </a:t>
            </a:r>
            <a:r>
              <a:rPr lang="lt-LT" b="1" u="sng" dirty="0" err="1">
                <a:latin typeface="+mj-lt"/>
              </a:rPr>
              <a:t>juin</a:t>
            </a:r>
            <a:r>
              <a:rPr lang="lt-LT" b="1" u="sng" dirty="0">
                <a:latin typeface="+mj-lt"/>
              </a:rPr>
              <a:t> 1773</a:t>
            </a:r>
            <a:r>
              <a:rPr lang="lt-LT" b="1" dirty="0">
                <a:latin typeface="+mj-lt"/>
              </a:rPr>
              <a:t>, </a:t>
            </a:r>
            <a:r>
              <a:rPr lang="lt-LT" b="1" dirty="0" err="1">
                <a:latin typeface="+mj-lt"/>
              </a:rPr>
              <a:t>il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séjourne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d‘abord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deux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mois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à</a:t>
            </a:r>
            <a:r>
              <a:rPr lang="lt-LT" b="1" dirty="0">
                <a:latin typeface="+mj-lt"/>
              </a:rPr>
              <a:t> La </a:t>
            </a:r>
            <a:r>
              <a:rPr lang="lt-LT" b="1" dirty="0" err="1">
                <a:latin typeface="+mj-lt"/>
              </a:rPr>
              <a:t>Haye</a:t>
            </a:r>
            <a:r>
              <a:rPr lang="lt-LT" b="1" dirty="0">
                <a:latin typeface="+mj-lt"/>
              </a:rPr>
              <a:t>, </a:t>
            </a:r>
            <a:r>
              <a:rPr lang="lt-LT" b="1" dirty="0" err="1">
                <a:latin typeface="+mj-lt"/>
              </a:rPr>
              <a:t>avant</a:t>
            </a:r>
            <a:r>
              <a:rPr lang="lt-LT" b="1" dirty="0">
                <a:latin typeface="+mj-lt"/>
              </a:rPr>
              <a:t> de </a:t>
            </a:r>
            <a:r>
              <a:rPr lang="lt-LT" b="1" dirty="0" err="1">
                <a:latin typeface="+mj-lt"/>
              </a:rPr>
              <a:t>reprendre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la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route</a:t>
            </a:r>
            <a:r>
              <a:rPr lang="lt-LT" b="1" dirty="0">
                <a:latin typeface="+mj-lt"/>
              </a:rPr>
              <a:t> « </a:t>
            </a:r>
            <a:r>
              <a:rPr lang="lt-LT" b="1" dirty="0" err="1">
                <a:latin typeface="+mj-lt"/>
              </a:rPr>
              <a:t>à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marche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forcée</a:t>
            </a:r>
            <a:r>
              <a:rPr lang="lt-LT" b="1" dirty="0">
                <a:latin typeface="+mj-lt"/>
              </a:rPr>
              <a:t> », </a:t>
            </a:r>
            <a:r>
              <a:rPr lang="lt-LT" b="1" dirty="0" err="1">
                <a:latin typeface="+mj-lt"/>
              </a:rPr>
              <a:t>avec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son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jeune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compagnon</a:t>
            </a:r>
            <a:r>
              <a:rPr lang="lt-LT" b="1" dirty="0">
                <a:latin typeface="+mj-lt"/>
              </a:rPr>
              <a:t> de </a:t>
            </a:r>
            <a:r>
              <a:rPr lang="lt-LT" b="1" dirty="0" err="1">
                <a:latin typeface="+mj-lt"/>
              </a:rPr>
              <a:t>voyage</a:t>
            </a:r>
            <a:endParaRPr lang="lt-LT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lt-LT" b="1" dirty="0" err="1">
                <a:latin typeface="+mj-lt"/>
              </a:rPr>
              <a:t>Arrivée</a:t>
            </a:r>
            <a:r>
              <a:rPr lang="lt-LT" b="1" dirty="0">
                <a:latin typeface="+mj-lt"/>
              </a:rPr>
              <a:t>  </a:t>
            </a:r>
            <a:r>
              <a:rPr lang="lt-LT" b="1" dirty="0" err="1">
                <a:latin typeface="+mj-lt"/>
              </a:rPr>
              <a:t>à</a:t>
            </a:r>
            <a:r>
              <a:rPr lang="lt-LT" b="1" dirty="0">
                <a:latin typeface="+mj-lt"/>
              </a:rPr>
              <a:t> </a:t>
            </a:r>
            <a:r>
              <a:rPr lang="lt-LT" b="1" dirty="0" err="1">
                <a:latin typeface="+mj-lt"/>
              </a:rPr>
              <a:t>Saint-Pétersbourg</a:t>
            </a:r>
            <a:r>
              <a:rPr lang="lt-LT" b="1" dirty="0">
                <a:latin typeface="+mj-lt"/>
              </a:rPr>
              <a:t> </a:t>
            </a:r>
            <a:r>
              <a:rPr lang="lt-LT" b="1" u="sng" dirty="0" err="1">
                <a:latin typeface="+mj-lt"/>
              </a:rPr>
              <a:t>le</a:t>
            </a:r>
            <a:r>
              <a:rPr lang="lt-LT" b="1" u="sng" dirty="0">
                <a:latin typeface="+mj-lt"/>
              </a:rPr>
              <a:t> 8 </a:t>
            </a:r>
            <a:r>
              <a:rPr lang="lt-LT" b="1" u="sng" dirty="0" err="1">
                <a:latin typeface="+mj-lt"/>
              </a:rPr>
              <a:t>octobre</a:t>
            </a:r>
            <a:r>
              <a:rPr lang="lt-LT" b="1" u="sng" dirty="0">
                <a:latin typeface="+mj-lt"/>
              </a:rPr>
              <a:t> 1773</a:t>
            </a:r>
            <a:r>
              <a:rPr lang="lt-LT" b="1" dirty="0">
                <a:latin typeface="+mj-lt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lt-LT" b="1" dirty="0" err="1">
                <a:latin typeface="+mj-lt"/>
              </a:rPr>
              <a:t>Itinéraire</a:t>
            </a:r>
            <a:r>
              <a:rPr lang="lt-LT" b="1" dirty="0">
                <a:latin typeface="+mj-lt"/>
              </a:rPr>
              <a:t> : </a:t>
            </a:r>
            <a:r>
              <a:rPr lang="lt-LT" b="1" dirty="0" err="1">
                <a:latin typeface="+mj-lt"/>
              </a:rPr>
              <a:t>Düsseldorf</a:t>
            </a:r>
            <a:r>
              <a:rPr lang="lt-LT" b="1" dirty="0">
                <a:latin typeface="+mj-lt"/>
              </a:rPr>
              <a:t>, </a:t>
            </a:r>
            <a:r>
              <a:rPr lang="lt-LT" b="1" dirty="0" err="1">
                <a:latin typeface="+mj-lt"/>
              </a:rPr>
              <a:t>Leipzig</a:t>
            </a:r>
            <a:r>
              <a:rPr lang="lt-LT" b="1" dirty="0">
                <a:latin typeface="+mj-lt"/>
              </a:rPr>
              <a:t>, </a:t>
            </a:r>
            <a:r>
              <a:rPr lang="lt-LT" b="1" dirty="0" err="1">
                <a:latin typeface="+mj-lt"/>
              </a:rPr>
              <a:t>Königsberg</a:t>
            </a:r>
            <a:r>
              <a:rPr lang="lt-LT" b="1" dirty="0">
                <a:latin typeface="+mj-lt"/>
              </a:rPr>
              <a:t>, </a:t>
            </a:r>
            <a:r>
              <a:rPr lang="lt-LT" b="1" dirty="0" err="1">
                <a:latin typeface="+mj-lt"/>
              </a:rPr>
              <a:t>Memel</a:t>
            </a:r>
            <a:r>
              <a:rPr lang="lt-LT" b="1" dirty="0">
                <a:latin typeface="+mj-lt"/>
              </a:rPr>
              <a:t> (Klaipėda), Mitau (Jelgava), </a:t>
            </a:r>
            <a:r>
              <a:rPr lang="lt-LT" b="1" dirty="0" err="1">
                <a:latin typeface="+mj-lt"/>
              </a:rPr>
              <a:t>Riga</a:t>
            </a:r>
            <a:r>
              <a:rPr lang="lt-LT" b="1" dirty="0">
                <a:latin typeface="+mj-lt"/>
              </a:rPr>
              <a:t> et Narva </a:t>
            </a:r>
            <a:endParaRPr lang="en-US" b="1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97166" y="6165491"/>
            <a:ext cx="1463040" cy="2743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778C73AD-137A-9647-9F70-5EFC10D6672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8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495A8-7BB9-EAC6-42B3-EBEEE610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Statue équestre de Pierre Le grand par Falconet</a:t>
            </a:r>
          </a:p>
        </p:txBody>
      </p:sp>
      <p:pic>
        <p:nvPicPr>
          <p:cNvPr id="7" name="Espace réservé du contenu 6" descr="Une image contenant ciel, extérieur, statue, jour&#10;&#10;Description générée automatiquement">
            <a:extLst>
              <a:ext uri="{FF2B5EF4-FFF2-40B4-BE49-F238E27FC236}">
                <a16:creationId xmlns:a16="http://schemas.microsoft.com/office/drawing/2014/main" id="{9C954ABA-9D45-CDED-9A7F-4DB407CCD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823" y="2171400"/>
            <a:ext cx="6778734" cy="4490911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77A393-E796-445A-2704-93F2658A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83186" y="6328226"/>
            <a:ext cx="5212080" cy="274320"/>
          </a:xfrm>
        </p:spPr>
        <p:txBody>
          <a:bodyPr/>
          <a:lstStyle/>
          <a:p>
            <a:r>
              <a:rPr lang="fr-FR" dirty="0"/>
              <a:t>Université Clermont Auvergne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5700DC-3D12-B303-A1AE-0C36BBB7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73AD-137A-9647-9F70-5EFC10D667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45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b="1" u="sng" cap="all" spc="-100" dirty="0" err="1"/>
              <a:t>Deuxième</a:t>
            </a:r>
            <a:r>
              <a:rPr lang="en-US" sz="2600" b="1" u="sng" cap="all" spc="-100" dirty="0"/>
              <a:t> </a:t>
            </a:r>
            <a:r>
              <a:rPr lang="en-US" sz="2600" b="1" u="sng" cap="all" spc="-100" dirty="0" err="1"/>
              <a:t>partie</a:t>
            </a:r>
            <a:br>
              <a:rPr lang="en-US" sz="2600" b="1" u="sng" cap="all" spc="-100" dirty="0"/>
            </a:br>
            <a:br>
              <a:rPr lang="en-US" sz="2600" b="1" u="sng" cap="all" spc="-100" dirty="0"/>
            </a:br>
            <a:r>
              <a:rPr lang="en-US" sz="2600" b="1" u="sng" cap="all" spc="-100" dirty="0"/>
              <a:t>Les liens entre Catherine II et </a:t>
            </a:r>
            <a:r>
              <a:rPr lang="en-US" sz="2600" b="1" u="sng" cap="all" spc="-100" dirty="0" err="1"/>
              <a:t>diderot</a:t>
            </a:r>
            <a:endParaRPr lang="en-US" sz="2600" b="1" u="sng" cap="all" spc="-1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" name="Image 6" descr="Une image contenant bâtiment, extérieur, pierre&#10;&#10;Description générée automatiquement">
            <a:extLst>
              <a:ext uri="{FF2B5EF4-FFF2-40B4-BE49-F238E27FC236}">
                <a16:creationId xmlns:a16="http://schemas.microsoft.com/office/drawing/2014/main" id="{6ADFD0DF-C2E2-3E6E-1D62-6A632EFD9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38" b="1133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4DB11DE4-B882-D8AD-CDA7-91E1300A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324" y="2445851"/>
            <a:ext cx="5306683" cy="382028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fr-FR" b="1" dirty="0">
                <a:effectLst/>
              </a:rPr>
              <a:t>« Le Philosophie français, Denis Diderot (1713-1784) reçu par Catherine II (1729-1796) de Russie à Saint-Pétersbourg entre 1773 et 1774 » </a:t>
            </a:r>
          </a:p>
          <a:p>
            <a:r>
              <a:rPr lang="fr-FR" b="1" dirty="0">
                <a:effectLst/>
              </a:rPr>
              <a:t>Collection </a:t>
            </a:r>
            <a:r>
              <a:rPr lang="fr-FR" b="1" i="1" dirty="0">
                <a:effectLst/>
              </a:rPr>
              <a:t>Gravures du </a:t>
            </a:r>
            <a:r>
              <a:rPr lang="fr-FR" b="1" i="1" dirty="0"/>
              <a:t>XIX</a:t>
            </a:r>
            <a:r>
              <a:rPr lang="fr-FR" b="1" i="1" baseline="30000" dirty="0">
                <a:effectLst/>
              </a:rPr>
              <a:t>e</a:t>
            </a:r>
            <a:r>
              <a:rPr lang="fr-FR" b="1" i="1" dirty="0">
                <a:effectLst/>
              </a:rPr>
              <a:t> siècle</a:t>
            </a:r>
          </a:p>
          <a:p>
            <a:pPr marL="0" indent="0">
              <a:buNone/>
            </a:pPr>
            <a:br>
              <a:rPr lang="fr-FR" dirty="0">
                <a:effectLst/>
              </a:rPr>
            </a:br>
            <a:endParaRPr lang="fr-FR" dirty="0">
              <a:effectLst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423589" y="6266135"/>
            <a:ext cx="4754880" cy="27432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Université Clermont Auvergne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778C73AD-137A-9647-9F70-5EFC10D6672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F225CE5-47CE-4137-A57A-A2ED33D3F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CDF532-7A31-4FEB-BF8E-5D20B1D82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D9EF154-55CA-4470-86D7-4444FA75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A16D93-C1C4-4950-8D6F-7E066D3E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F3C1DF-62BB-40F4-A85E-95E115F82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0519E85-2B1A-4392-910B-D3CD6BFFE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C2BAC3-B1F6-430E-A9C0-EA922686E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78EDAA-DD1F-48C2-9D7A-1A8D91E12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2CDAD17-D3BC-450C-B73D-DACE8795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317DCF-5558-46CD-B9CB-B1E745A6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794CB5-61AF-4CF1-8BE2-E7EEB69F1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A96453A-09C8-4335-9D3C-B99FAC9F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1170" y="4644082"/>
            <a:ext cx="9732773" cy="9515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br>
              <a:rPr lang="en-US" sz="2000" cap="all" spc="-100" dirty="0"/>
            </a:br>
            <a:r>
              <a:rPr lang="en-US" sz="2000" b="1" cap="all" spc="-100" dirty="0" err="1"/>
              <a:t>Deuxième</a:t>
            </a:r>
            <a:r>
              <a:rPr lang="en-US" sz="2000" b="1" cap="all" spc="-100" dirty="0"/>
              <a:t> </a:t>
            </a:r>
            <a:r>
              <a:rPr lang="en-US" sz="2000" b="1" cap="all" spc="-100" dirty="0" err="1"/>
              <a:t>partie</a:t>
            </a:r>
            <a:br>
              <a:rPr lang="en-US" sz="2000" b="1" cap="all" spc="-100" dirty="0"/>
            </a:br>
            <a:br>
              <a:rPr lang="en-US" sz="2000" b="1" cap="all" spc="-100" dirty="0"/>
            </a:br>
            <a:r>
              <a:rPr lang="en-US" sz="2000" b="1" cap="all" spc="-100" dirty="0"/>
              <a:t>Tout commence par un </a:t>
            </a:r>
            <a:r>
              <a:rPr lang="en-US" sz="2000" b="1" cap="all" spc="-100" dirty="0" err="1"/>
              <a:t>bal</a:t>
            </a:r>
            <a:r>
              <a:rPr lang="en-US" sz="2000" b="1" cap="all" spc="-100" dirty="0"/>
              <a:t> masque au palais de </a:t>
            </a:r>
            <a:r>
              <a:rPr lang="en-US" sz="2000" b="1" cap="all" spc="-100" dirty="0" err="1"/>
              <a:t>l’ermitage</a:t>
            </a:r>
            <a:r>
              <a:rPr lang="en-US" sz="2000" b="1" cap="all" spc="-100" dirty="0"/>
              <a:t> de saint-</a:t>
            </a:r>
            <a:r>
              <a:rPr lang="en-US" sz="2000" b="1" cap="all" spc="-100" dirty="0" err="1"/>
              <a:t>pétersbourg</a:t>
            </a:r>
            <a:r>
              <a:rPr lang="en-US" sz="2000" b="1" cap="all" spc="-100" dirty="0"/>
              <a:t>…</a:t>
            </a:r>
            <a:br>
              <a:rPr lang="en-US" sz="2000" b="1" cap="all" spc="-100" dirty="0"/>
            </a:br>
            <a:endParaRPr lang="en-US" sz="2000" b="1" cap="all" spc="-100" dirty="0"/>
          </a:p>
        </p:txBody>
      </p:sp>
      <p:sp>
        <p:nvSpPr>
          <p:cNvPr id="61" name="Round Single Corner Rectangle 15">
            <a:extLst>
              <a:ext uri="{FF2B5EF4-FFF2-40B4-BE49-F238E27FC236}">
                <a16:creationId xmlns:a16="http://schemas.microsoft.com/office/drawing/2014/main" id="{8BD9652E-A54E-4840-997E-7009D754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605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eau, extérieur, rivière, port&#10;&#10;Description générée automatiquement">
            <a:extLst>
              <a:ext uri="{FF2B5EF4-FFF2-40B4-BE49-F238E27FC236}">
                <a16:creationId xmlns:a16="http://schemas.microsoft.com/office/drawing/2014/main" id="{D2C39E4A-E7BF-F3C7-CB8D-6AC309FA5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32" y="870858"/>
            <a:ext cx="3832424" cy="2558142"/>
          </a:xfrm>
          <a:prstGeom prst="rect">
            <a:avLst/>
          </a:prstGeom>
        </p:spPr>
      </p:pic>
      <p:sp>
        <p:nvSpPr>
          <p:cNvPr id="63" name="Round Single Corner Rectangle 27">
            <a:extLst>
              <a:ext uri="{FF2B5EF4-FFF2-40B4-BE49-F238E27FC236}">
                <a16:creationId xmlns:a16="http://schemas.microsoft.com/office/drawing/2014/main" id="{B56AC20B-A3B1-4105-A699-D9802D20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89310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lieu de culte, autel&#10;&#10;Description générée automatiquement">
            <a:extLst>
              <a:ext uri="{FF2B5EF4-FFF2-40B4-BE49-F238E27FC236}">
                <a16:creationId xmlns:a16="http://schemas.microsoft.com/office/drawing/2014/main" id="{68CF7AEF-FDCE-4088-2611-6FF403FCE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513" y="967437"/>
            <a:ext cx="3712523" cy="2461563"/>
          </a:xfrm>
          <a:prstGeom prst="rect">
            <a:avLst/>
          </a:prstGeom>
        </p:spPr>
      </p:pic>
      <p:sp>
        <p:nvSpPr>
          <p:cNvPr id="65" name="Round Single Corner Rectangle 30">
            <a:extLst>
              <a:ext uri="{FF2B5EF4-FFF2-40B4-BE49-F238E27FC236}">
                <a16:creationId xmlns:a16="http://schemas.microsoft.com/office/drawing/2014/main" id="{DDBE4B1E-E819-4CA0-BAB3-8B100D8D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4848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 descr="Une image contenant bâtiment gouvernemental, jour&#10;&#10;Description générée automatiquement">
            <a:extLst>
              <a:ext uri="{FF2B5EF4-FFF2-40B4-BE49-F238E27FC236}">
                <a16:creationId xmlns:a16="http://schemas.microsoft.com/office/drawing/2014/main" id="{1B7CC977-6FA9-88EA-8E3D-8A3740D29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300" y="1092852"/>
            <a:ext cx="4153152" cy="233614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4A26674-03A0-4229-8F1A-0D8B00838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3983624"/>
            <a:ext cx="1920240" cy="507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ED3149E-57D5-4D11-8115-8EB25BCCF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8B64ECB-E742-47C6-9FAE-599DEDB7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6BFBB21-8CA8-4010-8FFE-39BBAD5B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11199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01945" y="5956864"/>
            <a:ext cx="590550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457200"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Université Clermont Auvergne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25779" y="5980639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778C73AD-137A-9647-9F70-5EFC10D6672F}" type="slidenum">
              <a:rPr lang="en-US" kern="1200">
                <a:solidFill>
                  <a:srgbClr val="404040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kern="120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1B2029-D6C5-3E4E-A3EB-0134BFF42F86}"/>
              </a:ext>
            </a:extLst>
          </p:cNvPr>
          <p:cNvSpPr txBox="1"/>
          <p:nvPr/>
        </p:nvSpPr>
        <p:spPr>
          <a:xfrm>
            <a:off x="6675961" y="1427747"/>
            <a:ext cx="5516039" cy="4607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182880" algn="just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4784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15079</TotalTime>
  <Words>939</Words>
  <Application>Microsoft Office PowerPoint</Application>
  <PresentationFormat>Widescreen</PresentationFormat>
  <Paragraphs>106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Comic Sans MS</vt:lpstr>
      <vt:lpstr>futurastdbook</vt:lpstr>
      <vt:lpstr>Garamond</vt:lpstr>
      <vt:lpstr>Times New Roman</vt:lpstr>
      <vt:lpstr>TimesNewRomanPS</vt:lpstr>
      <vt:lpstr>TimesNewRomanPSMT</vt:lpstr>
      <vt:lpstr>Savon</vt:lpstr>
      <vt:lpstr>DIDEROT ET LA RUSSIE</vt:lpstr>
      <vt:lpstr>Réponses aux questions soulevées par la conférence</vt:lpstr>
      <vt:lpstr> PROPOS INTRODUCTIF</vt:lpstr>
      <vt:lpstr>PROPOS INTRODUCTIF</vt:lpstr>
      <vt:lpstr> PROPOS INTRODUCTIF</vt:lpstr>
      <vt:lpstr>  Première Partie Pourquoi Diderot part-il en Russie ? Juin 1773</vt:lpstr>
      <vt:lpstr>Statue équestre de Pierre Le grand par Falconet</vt:lpstr>
      <vt:lpstr>Deuxième partie  Les liens entre Catherine II et diderot</vt:lpstr>
      <vt:lpstr> Deuxième partie  Tout commence par un bal masque au palais de l’ermitage de saint-pétersbourg… </vt:lpstr>
      <vt:lpstr>Deuxième partie Les grands sujets de discussion</vt:lpstr>
      <vt:lpstr> Troisième partie  L’accueil réservé à Diderot</vt:lpstr>
      <vt:lpstr>Conclusion</vt:lpstr>
      <vt:lpstr> Janvier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l’ombre aux Lumières : l’édification de la pensée pédagogique au XVIIIe siècle</dc:title>
  <dc:creator>Josiane Morel</dc:creator>
  <cp:lastModifiedBy>Facy, Clara</cp:lastModifiedBy>
  <cp:revision>107</cp:revision>
  <dcterms:created xsi:type="dcterms:W3CDTF">2018-10-30T12:56:02Z</dcterms:created>
  <dcterms:modified xsi:type="dcterms:W3CDTF">2022-12-15T10:51:35Z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f2a5e4-10d8-4dfe-8082-7352c27520cb_Enabled">
    <vt:lpwstr>true</vt:lpwstr>
  </property>
  <property fmtid="{D5CDD505-2E9C-101B-9397-08002B2CF9AE}" pid="3" name="MSIP_Label_e3f2a5e4-10d8-4dfe-8082-7352c27520cb_SetDate">
    <vt:lpwstr>2022-12-15T10:51:35Z</vt:lpwstr>
  </property>
  <property fmtid="{D5CDD505-2E9C-101B-9397-08002B2CF9AE}" pid="4" name="MSIP_Label_e3f2a5e4-10d8-4dfe-8082-7352c27520cb_Method">
    <vt:lpwstr>Standard</vt:lpwstr>
  </property>
  <property fmtid="{D5CDD505-2E9C-101B-9397-08002B2CF9AE}" pid="5" name="MSIP_Label_e3f2a5e4-10d8-4dfe-8082-7352c27520cb_Name">
    <vt:lpwstr>_Official</vt:lpwstr>
  </property>
  <property fmtid="{D5CDD505-2E9C-101B-9397-08002B2CF9AE}" pid="6" name="MSIP_Label_e3f2a5e4-10d8-4dfe-8082-7352c27520cb_SiteId">
    <vt:lpwstr>2864f69d-77c3-4fbe-bbc0-97502052391a</vt:lpwstr>
  </property>
  <property fmtid="{D5CDD505-2E9C-101B-9397-08002B2CF9AE}" pid="7" name="MSIP_Label_e3f2a5e4-10d8-4dfe-8082-7352c27520cb_ActionId">
    <vt:lpwstr>7ea4ca0f-3af7-4c4e-864d-5fbde4483808</vt:lpwstr>
  </property>
  <property fmtid="{D5CDD505-2E9C-101B-9397-08002B2CF9AE}" pid="8" name="MSIP_Label_e3f2a5e4-10d8-4dfe-8082-7352c27520cb_ContentBits">
    <vt:lpwstr>1</vt:lpwstr>
  </property>
</Properties>
</file>